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29" r:id="rId1"/>
  </p:sldMasterIdLst>
  <p:notesMasterIdLst>
    <p:notesMasterId r:id="rId22"/>
  </p:notesMasterIdLst>
  <p:sldIdLst>
    <p:sldId id="256" r:id="rId2"/>
    <p:sldId id="258" r:id="rId3"/>
    <p:sldId id="259" r:id="rId4"/>
    <p:sldId id="257" r:id="rId5"/>
    <p:sldId id="261" r:id="rId6"/>
    <p:sldId id="262" r:id="rId7"/>
    <p:sldId id="263" r:id="rId8"/>
    <p:sldId id="266" r:id="rId9"/>
    <p:sldId id="264" r:id="rId10"/>
    <p:sldId id="278" r:id="rId11"/>
    <p:sldId id="260" r:id="rId12"/>
    <p:sldId id="277" r:id="rId13"/>
    <p:sldId id="279" r:id="rId14"/>
    <p:sldId id="265" r:id="rId15"/>
    <p:sldId id="280" r:id="rId16"/>
    <p:sldId id="281" r:id="rId17"/>
    <p:sldId id="269" r:id="rId18"/>
    <p:sldId id="276" r:id="rId19"/>
    <p:sldId id="282" r:id="rId20"/>
    <p:sldId id="28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1348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216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C37819-A28D-8843-A183-4AE74B96CAFB}" type="datetimeFigureOut">
              <a:rPr lang="en-US" smtClean="0"/>
              <a:t>2/15/18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8E3755-901E-0143-A819-6AE7BDB29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013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1D59E-A200-4429-B13F-42C65375E1C9}" type="datetimeFigureOut">
              <a:rPr lang="es-ES" smtClean="0"/>
              <a:t>15/2/18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56F43-A4FB-42FE-A342-B143ACF354F2}" type="slidenum">
              <a:rPr lang="es-ES" smtClean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1D59E-A200-4429-B13F-42C65375E1C9}" type="datetimeFigureOut">
              <a:rPr lang="es-ES" smtClean="0"/>
              <a:t>15/2/18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56F43-A4FB-42FE-A342-B143ACF354F2}" type="slidenum">
              <a:rPr lang="es-ES" smtClean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1D59E-A200-4429-B13F-42C65375E1C9}" type="datetimeFigureOut">
              <a:rPr lang="es-ES" smtClean="0"/>
              <a:t>15/2/18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56F43-A4FB-42FE-A342-B143ACF354F2}" type="slidenum">
              <a:rPr lang="es-ES" smtClean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1D59E-A200-4429-B13F-42C65375E1C9}" type="datetimeFigureOut">
              <a:rPr lang="es-ES" smtClean="0"/>
              <a:t>15/2/18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56F43-A4FB-42FE-A342-B143ACF354F2}" type="slidenum">
              <a:rPr lang="es-ES" smtClean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1D59E-A200-4429-B13F-42C65375E1C9}" type="datetimeFigureOut">
              <a:rPr lang="es-ES" smtClean="0"/>
              <a:t>15/2/18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56F43-A4FB-42FE-A342-B143ACF354F2}" type="slidenum">
              <a:rPr lang="es-ES" smtClean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1D59E-A200-4429-B13F-42C65375E1C9}" type="datetimeFigureOut">
              <a:rPr lang="es-ES" smtClean="0"/>
              <a:t>15/2/18</a:t>
            </a:fld>
            <a:endParaRPr lang="es-E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56F43-A4FB-42FE-A342-B143ACF354F2}" type="slidenum">
              <a:rPr lang="es-ES" smtClean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1D59E-A200-4429-B13F-42C65375E1C9}" type="datetimeFigureOut">
              <a:rPr lang="es-ES" smtClean="0"/>
              <a:t>15/2/18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56F43-A4FB-42FE-A342-B143ACF354F2}" type="slidenum">
              <a:rPr lang="es-ES" smtClean="0"/>
              <a:t>‹#›</a:t>
            </a:fld>
            <a:endParaRPr lang="es-E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1D59E-A200-4429-B13F-42C65375E1C9}" type="datetimeFigureOut">
              <a:rPr lang="es-ES" smtClean="0"/>
              <a:t>15/2/18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56F43-A4FB-42FE-A342-B143ACF354F2}" type="slidenum">
              <a:rPr lang="es-ES" smtClean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1D59E-A200-4429-B13F-42C65375E1C9}" type="datetimeFigureOut">
              <a:rPr lang="es-ES" smtClean="0"/>
              <a:t>15/2/18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56F43-A4FB-42FE-A342-B143ACF354F2}" type="slidenum">
              <a:rPr lang="es-ES" smtClean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1D59E-A200-4429-B13F-42C65375E1C9}" type="datetimeFigureOut">
              <a:rPr lang="es-ES" smtClean="0"/>
              <a:t>15/2/18</a:t>
            </a:fld>
            <a:endParaRPr lang="es-E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56F43-A4FB-42FE-A342-B143ACF354F2}" type="slidenum">
              <a:rPr lang="es-ES" smtClean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4CB1D59E-A200-4429-B13F-42C65375E1C9}" type="datetimeFigureOut">
              <a:rPr lang="es-ES" smtClean="0"/>
              <a:t>15/2/18</a:t>
            </a:fld>
            <a:endParaRPr lang="es-E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56F43-A4FB-42FE-A342-B143ACF354F2}" type="slidenum">
              <a:rPr lang="es-ES" smtClean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4CB1D59E-A200-4429-B13F-42C65375E1C9}" type="datetimeFigureOut">
              <a:rPr lang="es-ES" smtClean="0"/>
              <a:t>15/2/18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F8256F43-A4FB-42FE-A342-B143ACF354F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3788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  <p:sldLayoutId id="2147484036" r:id="rId7"/>
    <p:sldLayoutId id="2147484037" r:id="rId8"/>
    <p:sldLayoutId id="2147484038" r:id="rId9"/>
    <p:sldLayoutId id="2147484039" r:id="rId10"/>
    <p:sldLayoutId id="2147484040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laracasts.com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4571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44EE69-572A-4881-BF18-8DD6748011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3753529"/>
            <a:ext cx="8991600" cy="1645759"/>
          </a:xfrm>
        </p:spPr>
        <p:txBody>
          <a:bodyPr>
            <a:normAutofit/>
          </a:bodyPr>
          <a:lstStyle/>
          <a:p>
            <a:r>
              <a:rPr lang="en-US" dirty="0"/>
              <a:t>Taller de </a:t>
            </a:r>
            <a:r>
              <a:rPr lang="en-US" dirty="0" err="1"/>
              <a:t>Laravel</a:t>
            </a:r>
            <a:endParaRPr lang="es-E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109F25-FADA-4502-A728-4DE27E5CD5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5704731"/>
            <a:ext cx="6801612" cy="513189"/>
          </a:xfrm>
        </p:spPr>
        <p:txBody>
          <a:bodyPr>
            <a:normAutofit/>
          </a:bodyPr>
          <a:lstStyle/>
          <a:p>
            <a:r>
              <a:rPr lang="es-MX" dirty="0"/>
              <a:t>Introducción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744370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0825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9D400-76C7-4E39-A34B-5CEDA1E87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es-MX" dirty="0"/>
              <a:t>Laravel es un framework basado en PHP (entre otros)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2EEAC-EC25-4137-BB0C-19765CB653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1992" y="2638044"/>
            <a:ext cx="4828030" cy="310198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MX" sz="1400" dirty="0"/>
              <a:t>Laravel fue creado por Taylor Otwell</a:t>
            </a:r>
          </a:p>
          <a:p>
            <a:pPr>
              <a:lnSpc>
                <a:spcPct val="90000"/>
              </a:lnSpc>
            </a:pPr>
            <a:r>
              <a:rPr lang="es-MX" sz="1400" dirty="0"/>
              <a:t>Busca sacar lo mejor de diversos frameworks web y permitir una sintaxis elegante</a:t>
            </a:r>
          </a:p>
          <a:p>
            <a:pPr>
              <a:lnSpc>
                <a:spcPct val="90000"/>
              </a:lnSpc>
            </a:pPr>
            <a:r>
              <a:rPr lang="es-MX" sz="1400" dirty="0"/>
              <a:t>Está basado en MVC </a:t>
            </a:r>
          </a:p>
          <a:p>
            <a:pPr>
              <a:lnSpc>
                <a:spcPct val="90000"/>
              </a:lnSpc>
            </a:pPr>
            <a:r>
              <a:rPr lang="es-MX" sz="1400" dirty="0"/>
              <a:t>Usa muchos patrones arquitectónicos</a:t>
            </a:r>
          </a:p>
          <a:p>
            <a:pPr>
              <a:lnSpc>
                <a:spcPct val="90000"/>
              </a:lnSpc>
            </a:pPr>
            <a:r>
              <a:rPr lang="es-MX" sz="1400" dirty="0"/>
              <a:t>Facilita los accesos a la base de datos</a:t>
            </a:r>
          </a:p>
          <a:p>
            <a:pPr>
              <a:lnSpc>
                <a:spcPct val="90000"/>
              </a:lnSpc>
            </a:pPr>
            <a:r>
              <a:rPr lang="es-MX" sz="1400" dirty="0"/>
              <a:t>Existen muchas librerias que le dan funcionalidades extra al framework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4382" y="2638044"/>
            <a:ext cx="2486482" cy="248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8900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816ECC6-EEF9-4700-9C85-97B759D4D1D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748863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1054" y="1168470"/>
            <a:ext cx="3775899" cy="19729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41230" y="4222375"/>
            <a:ext cx="2438503" cy="160941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5085" y="474133"/>
            <a:ext cx="1930792" cy="27178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E86BA4B-6ECE-4CB9-A8EA-8B262B33EA8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9747" y="321732"/>
            <a:ext cx="2766017" cy="3026832"/>
          </a:xfrm>
          <a:prstGeom prst="rect">
            <a:avLst/>
          </a:prstGeom>
          <a:noFill/>
          <a:ln w="15875" cap="sq">
            <a:solidFill>
              <a:schemeClr val="accent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BCE36FB-AAB6-4BE8-806C-9EF67466040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9747" y="3509431"/>
            <a:ext cx="2766017" cy="3026832"/>
          </a:xfrm>
          <a:prstGeom prst="rect">
            <a:avLst/>
          </a:prstGeom>
          <a:noFill/>
          <a:ln w="15875" cap="sq">
            <a:solidFill>
              <a:schemeClr val="accent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9DDCC26-CD47-47D8-8EFE-780D465850D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2"/>
            <a:ext cx="4111054" cy="3674848"/>
          </a:xfrm>
          <a:prstGeom prst="rect">
            <a:avLst/>
          </a:prstGeom>
          <a:noFill/>
          <a:ln w="15875" cap="sq">
            <a:solidFill>
              <a:schemeClr val="accent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8AEE1F8-C6A4-4094-A980-F908A137568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4155753"/>
            <a:ext cx="4111054" cy="2380509"/>
          </a:xfrm>
          <a:prstGeom prst="rect">
            <a:avLst/>
          </a:prstGeom>
          <a:noFill/>
          <a:ln w="15875" cap="sq">
            <a:solidFill>
              <a:schemeClr val="accent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054" y="4334589"/>
            <a:ext cx="3775899" cy="188794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0090" y="2404872"/>
            <a:ext cx="3044952" cy="162763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>
                <a:solidFill>
                  <a:srgbClr val="262626"/>
                </a:solidFill>
              </a:rPr>
              <a:t>Requisitos previos</a:t>
            </a:r>
          </a:p>
        </p:txBody>
      </p:sp>
    </p:spTree>
    <p:extLst>
      <p:ext uri="{BB962C8B-B14F-4D97-AF65-F5344CB8AC3E}">
        <p14:creationId xmlns:p14="http://schemas.microsoft.com/office/powerpoint/2010/main" val="899827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F342E47-6E1D-4EED-875B-4AB707CA50E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2912" y="948063"/>
            <a:ext cx="2580894" cy="25808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76433" y="1154536"/>
            <a:ext cx="2580895" cy="216795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18193" y="1354554"/>
            <a:ext cx="2580895" cy="176791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34672" y="1570705"/>
            <a:ext cx="2580895" cy="13356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>
                <a:solidFill>
                  <a:srgbClr val="262626"/>
                </a:solidFill>
              </a:rPr>
              <a:t>Frameworks que usaremos en el taller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95194" y="5688535"/>
            <a:ext cx="6801612" cy="536125"/>
          </a:xfr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ctr" fontAlgn="auto">
              <a:spcAft>
                <a:spcPts val="0"/>
              </a:spcAft>
              <a:buSzTx/>
              <a:buNone/>
              <a:tabLst/>
              <a:defRPr/>
            </a:pP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No trabajaremos con Sass, Less ni Vue.</a:t>
            </a:r>
          </a:p>
        </p:txBody>
      </p:sp>
    </p:spTree>
    <p:extLst>
      <p:ext uri="{BB962C8B-B14F-4D97-AF65-F5344CB8AC3E}">
        <p14:creationId xmlns:p14="http://schemas.microsoft.com/office/powerpoint/2010/main" val="379475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736" y="964692"/>
            <a:ext cx="1636422" cy="2303442"/>
          </a:xfrm>
          <a:prstGeom prst="rect">
            <a:avLst/>
          </a:prstGeom>
          <a:ln w="31750" cap="sq">
            <a:solidFill>
              <a:srgbClr val="FFFFFF"/>
            </a:solidFill>
            <a:miter lim="800000"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660" y="3589868"/>
            <a:ext cx="3476571" cy="2294537"/>
          </a:xfrm>
          <a:prstGeom prst="rect">
            <a:avLst/>
          </a:prstGeom>
          <a:ln w="31750" cap="sq">
            <a:solidFill>
              <a:srgbClr val="FFFFFF"/>
            </a:solidFill>
            <a:miter lim="8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70CB58-D50A-48A1-AD1D-86126C2F6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8928" y="964692"/>
            <a:ext cx="6092952" cy="1188720"/>
          </a:xfrm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dirty="0"/>
              <a:t>Instalación de laravel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89646" y="2475145"/>
            <a:ext cx="6142233" cy="340925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s-ES_tradnl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Deberán tener </a:t>
            </a:r>
            <a:r>
              <a:rPr lang="es-ES_tradnl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MySQL</a:t>
            </a:r>
            <a:r>
              <a:rPr lang="es-ES_tradnl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y PHP 7 instalados en este punto. </a:t>
            </a:r>
          </a:p>
          <a:p>
            <a:pPr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s-ES_tradnl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s-ES_tradnl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Si alguien aún no lo tiene por favor háganmelo saber.</a:t>
            </a:r>
          </a:p>
          <a:p>
            <a:pPr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s-ES_tradnl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s-ES_tradnl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Si van a descargar XAMPP asegúrense de no usar una versión VM</a:t>
            </a:r>
          </a:p>
          <a:p>
            <a:pPr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s-ES_tradnl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s-ES_tradnl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Asegúrense que su versión de PHP es por lo menos 7.0</a:t>
            </a:r>
          </a:p>
          <a:p>
            <a:pPr lvl="1"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s-ES_tradnl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php</a:t>
            </a:r>
            <a:r>
              <a:rPr lang="es-ES_tradnl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-v</a:t>
            </a:r>
          </a:p>
          <a:p>
            <a:pPr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s-ES_tradnl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74493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0CB58-D50A-48A1-AD1D-86126C2F6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Instalación de laravel - Composer</a:t>
            </a:r>
            <a:endParaRPr lang="es-E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056" y="2419381"/>
            <a:ext cx="3120480" cy="38306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43948" y="2669458"/>
            <a:ext cx="49169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Intenten</a:t>
            </a:r>
            <a:r>
              <a:rPr lang="en-US" dirty="0"/>
              <a:t> </a:t>
            </a:r>
            <a:r>
              <a:rPr lang="en-US" dirty="0" err="1"/>
              <a:t>seguir</a:t>
            </a:r>
            <a:r>
              <a:rPr lang="en-US" dirty="0"/>
              <a:t> las </a:t>
            </a:r>
            <a:r>
              <a:rPr lang="en-US" dirty="0" err="1"/>
              <a:t>instrucciones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:</a:t>
            </a:r>
          </a:p>
          <a:p>
            <a:r>
              <a:rPr lang="en-US" dirty="0"/>
              <a:t>	https://</a:t>
            </a:r>
            <a:r>
              <a:rPr lang="en-US" dirty="0" err="1"/>
              <a:t>getcomposer.org</a:t>
            </a:r>
            <a:r>
              <a:rPr lang="en-US" dirty="0"/>
              <a:t>/doc/00-intro.md</a:t>
            </a:r>
          </a:p>
          <a:p>
            <a:r>
              <a:rPr lang="en-US" dirty="0"/>
              <a:t>	</a:t>
            </a:r>
          </a:p>
          <a:p>
            <a:r>
              <a:rPr lang="en-US" dirty="0"/>
              <a:t>A </a:t>
            </a:r>
            <a:r>
              <a:rPr lang="en-US" dirty="0" err="1"/>
              <a:t>usuarios</a:t>
            </a:r>
            <a:r>
              <a:rPr lang="en-US" dirty="0"/>
              <a:t> Windows se les </a:t>
            </a:r>
            <a:r>
              <a:rPr lang="en-US" dirty="0" err="1"/>
              <a:t>recomienda</a:t>
            </a:r>
            <a:r>
              <a:rPr lang="en-US" dirty="0"/>
              <a:t> </a:t>
            </a:r>
            <a:r>
              <a:rPr lang="en-US" dirty="0" err="1"/>
              <a:t>usar</a:t>
            </a:r>
            <a:r>
              <a:rPr lang="en-US" dirty="0"/>
              <a:t> el </a:t>
            </a:r>
            <a:r>
              <a:rPr lang="en-US" dirty="0" err="1"/>
              <a:t>instalador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2902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Instalando</a:t>
            </a:r>
            <a:r>
              <a:rPr lang="en-US" dirty="0"/>
              <a:t> </a:t>
            </a:r>
            <a:r>
              <a:rPr lang="en-US" dirty="0" err="1"/>
              <a:t>Laravel</a:t>
            </a:r>
            <a:endParaRPr lang="en-US" dirty="0"/>
          </a:p>
        </p:txBody>
      </p:sp>
      <p:sp>
        <p:nvSpPr>
          <p:cNvPr id="4" name="Content Placeholder 3"/>
          <p:cNvSpPr txBox="1">
            <a:spLocks noGrp="1"/>
          </p:cNvSpPr>
          <p:nvPr>
            <p:ph idx="1"/>
          </p:nvPr>
        </p:nvSpPr>
        <p:spPr>
          <a:xfrm>
            <a:off x="2231136" y="2638044"/>
            <a:ext cx="7729728" cy="743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Reiniciar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terminal y </a:t>
            </a:r>
            <a:r>
              <a:rPr lang="en-US" dirty="0" err="1"/>
              <a:t>ejecutar</a:t>
            </a:r>
            <a:r>
              <a:rPr lang="en-US" dirty="0"/>
              <a:t> el </a:t>
            </a:r>
            <a:r>
              <a:rPr lang="en-US" dirty="0" err="1"/>
              <a:t>siguiente</a:t>
            </a:r>
            <a:r>
              <a:rPr lang="en-US" dirty="0"/>
              <a:t> </a:t>
            </a:r>
            <a:r>
              <a:rPr lang="en-US" dirty="0" err="1"/>
              <a:t>comando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composer global require "</a:t>
            </a:r>
            <a:r>
              <a:rPr lang="en-US" dirty="0" err="1"/>
              <a:t>laravel</a:t>
            </a:r>
            <a:r>
              <a:rPr lang="en-US" dirty="0"/>
              <a:t>/installer"</a:t>
            </a:r>
          </a:p>
        </p:txBody>
      </p:sp>
    </p:spTree>
    <p:extLst>
      <p:ext uri="{BB962C8B-B14F-4D97-AF65-F5344CB8AC3E}">
        <p14:creationId xmlns:p14="http://schemas.microsoft.com/office/powerpoint/2010/main" val="14127266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07886-2075-4C24-B7CB-D5CC48E04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Mi primera página en laravel</a:t>
            </a:r>
            <a:endParaRPr lang="es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6B03C7-9F6A-45CC-A33C-D7DD8CD7AD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542608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EFB4E-A192-4D5B-852C-1D6967805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Para probar que la instalación sea correcta deber</a:t>
            </a:r>
            <a:r>
              <a:rPr lang="es-ES" dirty="0"/>
              <a:t>á</a:t>
            </a:r>
            <a:r>
              <a:rPr lang="es-MX" dirty="0"/>
              <a:t>n de ejecutar los siguientes comandos: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15A87-2998-4F05-81AA-D89F6F50FB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dirty="0"/>
              <a:t>Ejecutar el siguiente comando</a:t>
            </a:r>
          </a:p>
          <a:p>
            <a:pPr lvl="1"/>
            <a:r>
              <a:rPr lang="es-MX" dirty="0"/>
              <a:t>laravel new </a:t>
            </a:r>
            <a:r>
              <a:rPr lang="es-MX" dirty="0">
                <a:solidFill>
                  <a:srgbClr val="FF0000"/>
                </a:solidFill>
              </a:rPr>
              <a:t>&lt;nombre_proyecto&gt;</a:t>
            </a:r>
          </a:p>
          <a:p>
            <a:pPr lvl="1"/>
            <a:endParaRPr lang="es-MX" dirty="0">
              <a:solidFill>
                <a:srgbClr val="FF0000"/>
              </a:solidFill>
            </a:endParaRPr>
          </a:p>
          <a:p>
            <a:r>
              <a:rPr lang="es-MX" dirty="0">
                <a:solidFill>
                  <a:schemeClr val="tx1"/>
                </a:solidFill>
              </a:rPr>
              <a:t>Si el comando no funciona, aseg</a:t>
            </a:r>
            <a:r>
              <a:rPr lang="es-ES" dirty="0">
                <a:solidFill>
                  <a:schemeClr val="tx1"/>
                </a:solidFill>
              </a:rPr>
              <a:t>ú</a:t>
            </a:r>
            <a:r>
              <a:rPr lang="es-MX" dirty="0">
                <a:solidFill>
                  <a:schemeClr val="tx1"/>
                </a:solidFill>
              </a:rPr>
              <a:t>rense que los binarios de composer es</a:t>
            </a:r>
            <a:r>
              <a:rPr lang="es-ES" dirty="0">
                <a:solidFill>
                  <a:schemeClr val="tx1"/>
                </a:solidFill>
              </a:rPr>
              <a:t>té</a:t>
            </a:r>
            <a:r>
              <a:rPr lang="es-MX" dirty="0">
                <a:solidFill>
                  <a:schemeClr val="tx1"/>
                </a:solidFill>
              </a:rPr>
              <a:t>n en su path:</a:t>
            </a:r>
          </a:p>
          <a:p>
            <a:endParaRPr lang="es-MX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22650" y="4689204"/>
            <a:ext cx="534670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7956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Estructura</a:t>
            </a:r>
            <a:r>
              <a:rPr lang="en-US" dirty="0"/>
              <a:t> </a:t>
            </a:r>
            <a:r>
              <a:rPr lang="en-US" dirty="0" err="1"/>
              <a:t>básica</a:t>
            </a:r>
            <a:r>
              <a:rPr lang="en-US" dirty="0"/>
              <a:t> de un </a:t>
            </a:r>
            <a:r>
              <a:rPr lang="en-US" dirty="0" err="1"/>
              <a:t>proyecto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Laravel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79871" y="2507226"/>
            <a:ext cx="1843548" cy="8701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Petición</a:t>
            </a:r>
            <a:r>
              <a:rPr lang="en-US" dirty="0"/>
              <a:t> Web</a:t>
            </a:r>
          </a:p>
        </p:txBody>
      </p:sp>
      <p:sp>
        <p:nvSpPr>
          <p:cNvPr id="5" name="Rectangle 4"/>
          <p:cNvSpPr/>
          <p:nvPr/>
        </p:nvSpPr>
        <p:spPr>
          <a:xfrm>
            <a:off x="3736258" y="2507225"/>
            <a:ext cx="1843548" cy="8701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/>
              <a:t>Kernel</a:t>
            </a:r>
            <a:r>
              <a:rPr lang="es-ES" dirty="0"/>
              <a:t> de </a:t>
            </a:r>
            <a:r>
              <a:rPr lang="es-ES" dirty="0" err="1"/>
              <a:t>Laravel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292645" y="2507225"/>
            <a:ext cx="1843548" cy="8701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/>
              <a:t>Router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849032" y="2507224"/>
            <a:ext cx="1843548" cy="8701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Middleware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292645" y="3819682"/>
            <a:ext cx="1843548" cy="8701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/>
              <a:t>Controlador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849032" y="3819682"/>
            <a:ext cx="1843548" cy="8701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Middleware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736256" y="3819681"/>
            <a:ext cx="1843548" cy="8701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Respuesta web</a:t>
            </a:r>
          </a:p>
          <a:p>
            <a:pPr algn="ctr"/>
            <a:r>
              <a:rPr lang="es-ES" dirty="0"/>
              <a:t>(vista o </a:t>
            </a:r>
            <a:r>
              <a:rPr lang="es-ES" dirty="0" err="1"/>
              <a:t>json</a:t>
            </a:r>
            <a:r>
              <a:rPr lang="es-ES" dirty="0"/>
              <a:t>)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4" idx="3"/>
            <a:endCxn id="5" idx="1"/>
          </p:cNvCxnSpPr>
          <p:nvPr/>
        </p:nvCxnSpPr>
        <p:spPr>
          <a:xfrm flipV="1">
            <a:off x="3023419" y="2942303"/>
            <a:ext cx="712839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5579806" y="2942300"/>
            <a:ext cx="712839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8" idx="3"/>
            <a:endCxn id="10" idx="1"/>
          </p:cNvCxnSpPr>
          <p:nvPr/>
        </p:nvCxnSpPr>
        <p:spPr>
          <a:xfrm>
            <a:off x="8136193" y="4254760"/>
            <a:ext cx="712839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8136192" y="2942300"/>
            <a:ext cx="712839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5579805" y="4324662"/>
            <a:ext cx="712839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2"/>
          </p:cNvCxnSpPr>
          <p:nvPr/>
        </p:nvCxnSpPr>
        <p:spPr>
          <a:xfrm>
            <a:off x="7214419" y="4689837"/>
            <a:ext cx="0" cy="752318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6292645" y="5478728"/>
            <a:ext cx="1843548" cy="8701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Modelos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08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257A9-C129-4354-BF23-4920BB26A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Sobre nosotros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5853B-C64B-4147-AA67-2E2A646C1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4671109" cy="3101983"/>
          </a:xfrm>
        </p:spPr>
        <p:txBody>
          <a:bodyPr numCol="1"/>
          <a:lstStyle/>
          <a:p>
            <a:r>
              <a:rPr lang="es-MX" dirty="0"/>
              <a:t>Somos  Microsoft Intern  Ambassadors que realizaremos diferentes actividades durante el semestre.</a:t>
            </a:r>
          </a:p>
          <a:p>
            <a:r>
              <a:rPr lang="es-MX" dirty="0"/>
              <a:t>Buscamos promover mejores prácticas en nuestra carrera y facilitar su proceso de aplicación y entrevistas técnicas.</a:t>
            </a:r>
          </a:p>
          <a:p>
            <a:r>
              <a:rPr lang="es-MX" dirty="0"/>
              <a:t>Pueden acercarse a nosotros si tienen dudas sobre el proceso de aplicación a Microsoft.</a:t>
            </a:r>
          </a:p>
        </p:txBody>
      </p:sp>
      <p:pic>
        <p:nvPicPr>
          <p:cNvPr id="4" name="Picture 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522B7EA7-99F8-403B-834F-FD8AA4BE1CD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02245" y="2342412"/>
            <a:ext cx="3918564" cy="369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062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Carpetas</a:t>
            </a:r>
            <a:r>
              <a:rPr lang="en-US" dirty="0"/>
              <a:t> </a:t>
            </a:r>
            <a:r>
              <a:rPr lang="en-US" dirty="0" err="1"/>
              <a:t>importantes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App</a:t>
            </a:r>
          </a:p>
          <a:p>
            <a:pPr lvl="1"/>
            <a:r>
              <a:rPr lang="en-US" dirty="0"/>
              <a:t>HTTP</a:t>
            </a:r>
          </a:p>
          <a:p>
            <a:r>
              <a:rPr lang="en-US" dirty="0" err="1"/>
              <a:t>Config</a:t>
            </a:r>
            <a:endParaRPr lang="en-US" dirty="0"/>
          </a:p>
          <a:p>
            <a:r>
              <a:rPr lang="en-US" dirty="0"/>
              <a:t>Database</a:t>
            </a:r>
          </a:p>
          <a:p>
            <a:r>
              <a:rPr lang="en-US" dirty="0"/>
              <a:t>Public</a:t>
            </a:r>
          </a:p>
          <a:p>
            <a:r>
              <a:rPr lang="en-US" dirty="0"/>
              <a:t>Resources</a:t>
            </a:r>
          </a:p>
          <a:p>
            <a:pPr lvl="1"/>
            <a:r>
              <a:rPr lang="en-US" dirty="0"/>
              <a:t>Views</a:t>
            </a:r>
          </a:p>
          <a:p>
            <a:r>
              <a:rPr lang="en-US" dirty="0"/>
              <a:t>Routes</a:t>
            </a:r>
          </a:p>
          <a:p>
            <a:r>
              <a:rPr lang="en-US" dirty="0"/>
              <a:t>Storage</a:t>
            </a:r>
          </a:p>
          <a:p>
            <a:r>
              <a:rPr lang="en-US" dirty="0"/>
              <a:t>.</a:t>
            </a:r>
            <a:r>
              <a:rPr lang="en-US" dirty="0" err="1"/>
              <a:t>env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950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68A70A8-2DB8-4049-BF18-F0B4E70EFC62}"/>
              </a:ext>
            </a:extLst>
          </p:cNvPr>
          <p:cNvSpPr/>
          <p:nvPr/>
        </p:nvSpPr>
        <p:spPr>
          <a:xfrm>
            <a:off x="0" y="2286001"/>
            <a:ext cx="12192000" cy="21717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0AF0E4D-199B-426E-A55A-DA62FF2789C7}"/>
              </a:ext>
            </a:extLst>
          </p:cNvPr>
          <p:cNvSpPr/>
          <p:nvPr/>
        </p:nvSpPr>
        <p:spPr>
          <a:xfrm>
            <a:off x="3308666" y="2648576"/>
            <a:ext cx="5574668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8800" dirty="0">
                <a:solidFill>
                  <a:schemeClr val="bg2"/>
                </a:solidFill>
              </a:rPr>
              <a:t>¿Y ustedes?</a:t>
            </a:r>
            <a:endParaRPr lang="es-E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4430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C495D-9389-4346-A995-F5C40163E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Objetivos del taller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3E2C1-8322-4C47-860A-19FDDE422B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dirty="0"/>
              <a:t>Que quienes lo tomen sean capaces de:</a:t>
            </a:r>
          </a:p>
          <a:p>
            <a:pPr lvl="1"/>
            <a:r>
              <a:rPr lang="es-MX" dirty="0"/>
              <a:t>Describir qué es Laravel</a:t>
            </a:r>
          </a:p>
          <a:p>
            <a:pPr lvl="1"/>
            <a:r>
              <a:rPr lang="es-MX" dirty="0"/>
              <a:t>Ser capaces de identificar los principales componentes de un framework web</a:t>
            </a:r>
          </a:p>
          <a:p>
            <a:pPr lvl="1"/>
            <a:r>
              <a:rPr lang="es-MX" dirty="0"/>
              <a:t>Crear aplicaciones web modernas con Laravel</a:t>
            </a:r>
          </a:p>
          <a:p>
            <a:pPr lvl="1"/>
            <a:r>
              <a:rPr lang="es-MX" dirty="0"/>
              <a:t>Conocer las mejores pr</a:t>
            </a:r>
            <a:r>
              <a:rPr lang="es-ES" dirty="0" err="1"/>
              <a:t>ácticas</a:t>
            </a:r>
            <a:r>
              <a:rPr lang="es-ES" dirty="0"/>
              <a:t> </a:t>
            </a:r>
            <a:r>
              <a:rPr lang="es-MX" dirty="0"/>
              <a:t>de desarrollo web usando MVC y patrones arquitectónicos</a:t>
            </a:r>
          </a:p>
          <a:p>
            <a:pPr lvl="1"/>
            <a:r>
              <a:rPr lang="es-MX" dirty="0"/>
              <a:t>Conocer algunas funciones avanzadas de Laravel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05316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4763D-BF3B-4E2B-876B-FB289BA2D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del Taller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4581B-FFF3-4290-B75E-58536F79FB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331720"/>
            <a:ext cx="9784080" cy="3619999"/>
          </a:xfrm>
        </p:spPr>
        <p:txBody>
          <a:bodyPr>
            <a:normAutofit fontScale="70000" lnSpcReduction="20000"/>
          </a:bodyPr>
          <a:lstStyle/>
          <a:p>
            <a:r>
              <a:rPr lang="es-MX" dirty="0"/>
              <a:t>Se iniciará con un poco de teoría sobre Laravel y el componente que estemos analizando</a:t>
            </a:r>
          </a:p>
          <a:p>
            <a:endParaRPr lang="es-MX" dirty="0"/>
          </a:p>
          <a:p>
            <a:r>
              <a:rPr lang="es-MX" dirty="0"/>
              <a:t>Tras esto cada quien trabajar</a:t>
            </a:r>
            <a:r>
              <a:rPr lang="es-ES" dirty="0"/>
              <a:t>á</a:t>
            </a:r>
            <a:r>
              <a:rPr lang="es-MX" dirty="0"/>
              <a:t> con el componente para practicar lo aprendido y despejar dudas</a:t>
            </a:r>
          </a:p>
          <a:p>
            <a:pPr lvl="1"/>
            <a:r>
              <a:rPr lang="es-MX" dirty="0"/>
              <a:t>Se podrá trabajar de forma individual, en equipos o grupalmente, ustedes deciden</a:t>
            </a:r>
          </a:p>
          <a:p>
            <a:pPr lvl="1"/>
            <a:endParaRPr lang="es-MX" dirty="0"/>
          </a:p>
          <a:p>
            <a:r>
              <a:rPr lang="es-MX" dirty="0"/>
              <a:t>Todas las presentaciones estarán disponibles en:</a:t>
            </a:r>
          </a:p>
          <a:p>
            <a:pPr lvl="1"/>
            <a:r>
              <a:rPr lang="es-MX" dirty="0"/>
              <a:t>ing.pue.itesm.mx/iam/laravel</a:t>
            </a:r>
          </a:p>
          <a:p>
            <a:pPr lvl="1"/>
            <a:endParaRPr lang="es-MX" dirty="0"/>
          </a:p>
          <a:p>
            <a:r>
              <a:rPr lang="es-MX" dirty="0"/>
              <a:t>El código que trabajemos en el taller estará disponible en:</a:t>
            </a:r>
          </a:p>
          <a:p>
            <a:pPr lvl="1"/>
            <a:r>
              <a:rPr lang="es-MX" dirty="0"/>
              <a:t>https://github.com/rikyfocil/Taller-Laravel</a:t>
            </a:r>
          </a:p>
          <a:p>
            <a:pPr lvl="1"/>
            <a:endParaRPr lang="es-MX" dirty="0"/>
          </a:p>
          <a:p>
            <a:r>
              <a:rPr lang="es-MX" dirty="0"/>
              <a:t>Por favor hagan una cuenta en github.com y envíen el usuario a:</a:t>
            </a:r>
          </a:p>
          <a:p>
            <a:pPr lvl="1"/>
            <a:r>
              <a:rPr lang="es-MX" dirty="0"/>
              <a:t>rikyfocil@outlook.com (Mencionen el taller en el correo, por favor)</a:t>
            </a:r>
          </a:p>
        </p:txBody>
      </p:sp>
    </p:spTree>
    <p:extLst>
      <p:ext uri="{BB962C8B-B14F-4D97-AF65-F5344CB8AC3E}">
        <p14:creationId xmlns:p14="http://schemas.microsoft.com/office/powerpoint/2010/main" val="1932589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C32A5-1032-431C-AE4A-5F18BCF9B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Material De apoyo del Taller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A89FF-46A3-4B5B-8B07-00F50B2114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Documentación oficial de Laravel</a:t>
            </a:r>
          </a:p>
          <a:p>
            <a:pPr lvl="1"/>
            <a:r>
              <a:rPr lang="es-MX" dirty="0"/>
              <a:t>https://laravel.com/docs/5.5/blade</a:t>
            </a:r>
          </a:p>
          <a:p>
            <a:r>
              <a:rPr lang="es-MX" dirty="0"/>
              <a:t>Laracasts</a:t>
            </a:r>
          </a:p>
          <a:p>
            <a:pPr lvl="1"/>
            <a:r>
              <a:rPr lang="es-MX" dirty="0">
                <a:hlinkClick r:id="rId2"/>
              </a:rPr>
              <a:t>https://laracasts.com</a:t>
            </a:r>
            <a:endParaRPr lang="es-MX" dirty="0"/>
          </a:p>
          <a:p>
            <a:r>
              <a:rPr lang="es-MX" dirty="0"/>
              <a:t>API de Laravel</a:t>
            </a:r>
          </a:p>
          <a:p>
            <a:pPr lvl="1"/>
            <a:r>
              <a:rPr lang="es-MX" dirty="0"/>
              <a:t>https://laravel.com/api/5.5/</a:t>
            </a:r>
          </a:p>
        </p:txBody>
      </p:sp>
    </p:spTree>
    <p:extLst>
      <p:ext uri="{BB962C8B-B14F-4D97-AF65-F5344CB8AC3E}">
        <p14:creationId xmlns:p14="http://schemas.microsoft.com/office/powerpoint/2010/main" val="168270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BED20-5293-412C-B8B1-95A5C772E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de esta sesión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FA738-B485-4BE0-92AC-F2F0FBE37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Que todos tengan Laravel instalado y tengan su primer proyecto web</a:t>
            </a:r>
          </a:p>
          <a:p>
            <a:endParaRPr lang="es-MX" dirty="0"/>
          </a:p>
          <a:p>
            <a:r>
              <a:rPr lang="es-MX" dirty="0"/>
              <a:t>Conocer las partes más elementales de Laravel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65162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68A70A8-2DB8-4049-BF18-F0B4E70EFC62}"/>
              </a:ext>
            </a:extLst>
          </p:cNvPr>
          <p:cNvSpPr/>
          <p:nvPr/>
        </p:nvSpPr>
        <p:spPr>
          <a:xfrm>
            <a:off x="0" y="2286001"/>
            <a:ext cx="12192000" cy="21717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0AF0E4D-199B-426E-A55A-DA62FF2789C7}"/>
              </a:ext>
            </a:extLst>
          </p:cNvPr>
          <p:cNvSpPr/>
          <p:nvPr/>
        </p:nvSpPr>
        <p:spPr>
          <a:xfrm>
            <a:off x="2795417" y="2513494"/>
            <a:ext cx="6601166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8800" dirty="0">
                <a:solidFill>
                  <a:schemeClr val="bg2"/>
                </a:solidFill>
              </a:rPr>
              <a:t>¿Qué es          ?</a:t>
            </a:r>
            <a:endParaRPr lang="es-ES" dirty="0">
              <a:solidFill>
                <a:schemeClr val="bg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55130" y="3038593"/>
            <a:ext cx="2807970" cy="694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419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-85090"/>
            <a:ext cx="11887200" cy="661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720600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189</TotalTime>
  <Words>531</Words>
  <Application>Microsoft Macintosh PowerPoint</Application>
  <PresentationFormat>Widescreen</PresentationFormat>
  <Paragraphs>94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Gill Sans MT</vt:lpstr>
      <vt:lpstr>Parcel</vt:lpstr>
      <vt:lpstr>Taller de Laravel</vt:lpstr>
      <vt:lpstr>Sobre nosotros</vt:lpstr>
      <vt:lpstr>PowerPoint Presentation</vt:lpstr>
      <vt:lpstr>Objetivos del taller</vt:lpstr>
      <vt:lpstr>Forma del Taller</vt:lpstr>
      <vt:lpstr>Material De apoyo del Taller</vt:lpstr>
      <vt:lpstr>Objetivo de esta sesión</vt:lpstr>
      <vt:lpstr>PowerPoint Presentation</vt:lpstr>
      <vt:lpstr>PowerPoint Presentation</vt:lpstr>
      <vt:lpstr>PowerPoint Presentation</vt:lpstr>
      <vt:lpstr>Laravel es un framework basado en PHP (entre otros)</vt:lpstr>
      <vt:lpstr>Requisitos previos</vt:lpstr>
      <vt:lpstr>Frameworks que usaremos en el taller</vt:lpstr>
      <vt:lpstr>Instalación de laravel</vt:lpstr>
      <vt:lpstr>Instalación de laravel - Composer</vt:lpstr>
      <vt:lpstr>Instalando Laravel</vt:lpstr>
      <vt:lpstr>Mi primera página en laravel</vt:lpstr>
      <vt:lpstr>Para probar que la instalación sea correcta deberán de ejecutar los siguientes comandos:</vt:lpstr>
      <vt:lpstr>Estructura básica de un proyecto en Laravel</vt:lpstr>
      <vt:lpstr>Carpetas importantes</vt:lpstr>
    </vt:vector>
  </TitlesOfParts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Taller de git</dc:title>
  <dc:creator>Ricardo Lopez</dc:creator>
  <cp:lastModifiedBy>Salvador Orozco Villalever</cp:lastModifiedBy>
  <cp:revision>46</cp:revision>
  <dcterms:created xsi:type="dcterms:W3CDTF">2018-02-13T01:11:19Z</dcterms:created>
  <dcterms:modified xsi:type="dcterms:W3CDTF">2018-02-16T05:59:04Z</dcterms:modified>
</cp:coreProperties>
</file>

<file path=docProps/thumbnail.jpeg>
</file>